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398" r:id="rId2"/>
    <p:sldId id="463" r:id="rId3"/>
    <p:sldId id="464" r:id="rId4"/>
    <p:sldId id="502" r:id="rId5"/>
    <p:sldId id="503" r:id="rId6"/>
    <p:sldId id="504" r:id="rId7"/>
    <p:sldId id="505" r:id="rId8"/>
    <p:sldId id="506" r:id="rId9"/>
    <p:sldId id="507" r:id="rId10"/>
    <p:sldId id="281" r:id="rId11"/>
    <p:sldId id="282" r:id="rId12"/>
    <p:sldId id="290" r:id="rId13"/>
    <p:sldId id="286" r:id="rId14"/>
    <p:sldId id="287" r:id="rId15"/>
    <p:sldId id="288" r:id="rId16"/>
    <p:sldId id="289" r:id="rId17"/>
    <p:sldId id="419" r:id="rId18"/>
    <p:sldId id="508" r:id="rId19"/>
    <p:sldId id="509" r:id="rId20"/>
    <p:sldId id="510" r:id="rId21"/>
    <p:sldId id="511" r:id="rId22"/>
    <p:sldId id="512" r:id="rId23"/>
    <p:sldId id="522" r:id="rId24"/>
    <p:sldId id="513" r:id="rId25"/>
    <p:sldId id="260" r:id="rId26"/>
    <p:sldId id="261" r:id="rId27"/>
    <p:sldId id="262" r:id="rId28"/>
    <p:sldId id="263" r:id="rId29"/>
    <p:sldId id="264" r:id="rId30"/>
    <p:sldId id="265" r:id="rId31"/>
    <p:sldId id="524" r:id="rId32"/>
    <p:sldId id="523" r:id="rId33"/>
    <p:sldId id="266" r:id="rId34"/>
    <p:sldId id="267" r:id="rId35"/>
    <p:sldId id="271" r:id="rId36"/>
    <p:sldId id="268" r:id="rId37"/>
    <p:sldId id="269" r:id="rId38"/>
    <p:sldId id="270" r:id="rId39"/>
    <p:sldId id="272" r:id="rId40"/>
    <p:sldId id="525" r:id="rId41"/>
    <p:sldId id="344" r:id="rId42"/>
    <p:sldId id="345" r:id="rId43"/>
    <p:sldId id="346" r:id="rId44"/>
    <p:sldId id="347" r:id="rId45"/>
    <p:sldId id="383" r:id="rId46"/>
    <p:sldId id="384" r:id="rId47"/>
    <p:sldId id="516" r:id="rId48"/>
    <p:sldId id="526" r:id="rId49"/>
    <p:sldId id="386" r:id="rId50"/>
    <p:sldId id="358" r:id="rId51"/>
    <p:sldId id="406" r:id="rId52"/>
    <p:sldId id="367" r:id="rId53"/>
    <p:sldId id="365" r:id="rId54"/>
    <p:sldId id="366" r:id="rId55"/>
    <p:sldId id="379" r:id="rId56"/>
    <p:sldId id="380" r:id="rId57"/>
    <p:sldId id="381" r:id="rId58"/>
    <p:sldId id="382" r:id="rId59"/>
    <p:sldId id="527" r:id="rId60"/>
    <p:sldId id="411" r:id="rId61"/>
    <p:sldId id="412" r:id="rId62"/>
    <p:sldId id="413" r:id="rId63"/>
    <p:sldId id="520" r:id="rId64"/>
    <p:sldId id="528" r:id="rId65"/>
    <p:sldId id="451" r:id="rId66"/>
    <p:sldId id="453" r:id="rId67"/>
    <p:sldId id="454" r:id="rId68"/>
    <p:sldId id="458" r:id="rId69"/>
    <p:sldId id="455" r:id="rId70"/>
    <p:sldId id="456" r:id="rId71"/>
    <p:sldId id="459" r:id="rId72"/>
    <p:sldId id="457" r:id="rId73"/>
    <p:sldId id="452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33" r:id="rId88"/>
    <p:sldId id="434" r:id="rId89"/>
    <p:sldId id="435" r:id="rId90"/>
    <p:sldId id="436" r:id="rId91"/>
    <p:sldId id="437" r:id="rId92"/>
    <p:sldId id="438" r:id="rId93"/>
    <p:sldId id="439" r:id="rId94"/>
    <p:sldId id="440" r:id="rId95"/>
    <p:sldId id="462" r:id="rId96"/>
    <p:sldId id="441" r:id="rId97"/>
    <p:sldId id="442" r:id="rId98"/>
    <p:sldId id="529" r:id="rId99"/>
  </p:sldIdLst>
  <p:sldSz cx="12192000" cy="6858000"/>
  <p:notesSz cx="6797675" cy="987425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3" autoAdjust="0"/>
    <p:restoredTop sz="85210" autoAdjust="0"/>
  </p:normalViewPr>
  <p:slideViewPr>
    <p:cSldViewPr snapToGrid="0">
      <p:cViewPr>
        <p:scale>
          <a:sx n="104" d="100"/>
          <a:sy n="104" d="100"/>
        </p:scale>
        <p:origin x="658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A244C-9F30-4C83-A8DE-CCD8ECA97FB4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8FC6E-990A-4504-A305-C473D6229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4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DB998-4A18-4804-8747-3DD07DA81E2F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6DE9-CA4A-4D53-B0D8-48C51F82471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94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Cr6rNaZ9EU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The essence of Machine Learning: a machine that learns.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644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Class Setosa is easy!!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6773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Mogelijk om variance te verkleinen door pruning</a:t>
            </a:r>
            <a:r>
              <a:rPr lang="nl-BE" baseline="0" dirty="0"/>
              <a:t> or early stopping -&gt; but increases bias!!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7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2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3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17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99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42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11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9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Goed gedrag word beloond, slecht gedrag afgetraft.</a:t>
            </a:r>
          </a:p>
          <a:p>
            <a:endParaRPr lang="nl-BE" dirty="0"/>
          </a:p>
          <a:p>
            <a:r>
              <a:rPr lang="nl-BE"/>
              <a:t>Genet knows this: she has children</a:t>
            </a:r>
            <a:endParaRPr lang="nl-BE" dirty="0"/>
          </a:p>
          <a:p>
            <a:endParaRPr lang="nl-BE" dirty="0"/>
          </a:p>
          <a:p>
            <a:r>
              <a:rPr lang="nl-BE" dirty="0"/>
              <a:t>Das ook zo bij de cost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585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32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red lines –&gt; residuals</a:t>
            </a:r>
          </a:p>
          <a:p>
            <a:endParaRPr lang="en-US" dirty="0"/>
          </a:p>
          <a:p>
            <a:r>
              <a:rPr lang="en-US" dirty="0"/>
              <a:t>If prediction 0.5 to high -&gt; learn that and then </a:t>
            </a:r>
            <a:r>
              <a:rPr lang="en-US" dirty="0" err="1"/>
              <a:t>substract</a:t>
            </a:r>
            <a:r>
              <a:rPr lang="en-US" dirty="0"/>
              <a:t> 0.5 in the next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36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X</a:t>
            </a:r>
            <a:r>
              <a:rPr lang="nl-BE" baseline="0" dirty="0"/>
              <a:t>-as is predictie</a:t>
            </a:r>
          </a:p>
          <a:p>
            <a:r>
              <a:rPr lang="nl-BE" baseline="0" dirty="0"/>
              <a:t>Y-as is cost van predictie indien y == 1</a:t>
            </a:r>
          </a:p>
          <a:p>
            <a:endParaRPr lang="nl-BE" baseline="0" dirty="0"/>
          </a:p>
          <a:p>
            <a:endParaRPr lang="nl-BE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39FB7-11DA-4D79-8302-69EB827E14E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4238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Toon de </a:t>
            </a:r>
            <a:r>
              <a:rPr lang="en-GB" dirty="0" err="1"/>
              <a:t>expansie</a:t>
            </a:r>
            <a:r>
              <a:rPr lang="en-GB" dirty="0"/>
              <a:t>:</a:t>
            </a:r>
            <a:r>
              <a:rPr lang="en-GB" baseline="0" dirty="0"/>
              <a:t> x1 + x2 + x1^2 + 2*x1*x2 + x2^2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1853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Toon de </a:t>
            </a:r>
            <a:r>
              <a:rPr lang="en-GB" dirty="0" err="1"/>
              <a:t>expansie</a:t>
            </a:r>
            <a:r>
              <a:rPr lang="en-GB" dirty="0"/>
              <a:t>:</a:t>
            </a:r>
            <a:r>
              <a:rPr lang="en-GB" baseline="0" dirty="0"/>
              <a:t> x1 + x2 + x1^2 + 2*x1*x2 + x2^2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9922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4870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https://www.youtube.com/watch?v=3liCbRZPrZA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915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4DEAB-4165-4776-9C2C-5DA5BBA6861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200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100 features</a:t>
            </a:r>
            <a:r>
              <a:rPr lang="nl-BE" baseline="0" dirty="0"/>
              <a:t> degree 3: 187.460</a:t>
            </a:r>
          </a:p>
          <a:p>
            <a:r>
              <a:rPr lang="nl-BE" baseline="0" dirty="0"/>
              <a:t>150 -&gt; 608.685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4DEAB-4165-4776-9C2C-5DA5BBA6861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777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Social media: manipulaton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7890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Maak gamma!!!!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4DEAB-4165-4776-9C2C-5DA5BBA6861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650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https://www.kaggle.com/dmi3kno/allstate-eda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6394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https://www.kaggle.com/dmi3kno/allstate-eda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4791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 would have to learn: what</a:t>
            </a:r>
            <a:r>
              <a:rPr lang="nl-BE" baseline="0" dirty="0"/>
              <a:t> is a dog at this position, what is a dog look like slightly higher, or more to the right, or lower, 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56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23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Wins</a:t>
            </a:r>
            <a:b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ICPR 2012 Contest on Mitosis Detection</a:t>
            </a:r>
          </a:p>
          <a:p>
            <a:r>
              <a:rPr lang="nl-BE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057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mamography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61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6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067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2800" dirty="0">
                <a:hlinkClick r:id="rId3"/>
              </a:rPr>
              <a:t>https://www.youtube.com/watch?v=jCr6rNaZ9EU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885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Welk feature?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118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quality or state of being firm or strong in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975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94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Class Setosa is easy!!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187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Class Setosa is easy, and can be done wit other features as well!!!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0297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Class Setosa is easy!!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6DE9-CA4A-4D53-B0D8-48C51F8247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2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85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4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97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398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125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774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32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63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63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19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91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25B71-03B9-4F2E-8002-FAA5F7C59FD1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7E854-951B-4257-BF63-EAFBFE0DA0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11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www.youtube.com/watch?v=jCr6rNaZ9EU" TargetMode="External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615" y="2674962"/>
            <a:ext cx="1108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What is Machine Learning?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26638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254760"/>
            <a:ext cx="7966715" cy="39071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5910" y="2534920"/>
            <a:ext cx="34400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sign of cancer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top row malignant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bottom row benign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2067560"/>
            <a:ext cx="6095988" cy="26603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71640" y="2626360"/>
            <a:ext cx="4932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feature extraction: features (a.k.a. properties or attributes)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data set, sample (a.k.a. example, instance or data point), label (a.k.a. target)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25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33" y="909319"/>
            <a:ext cx="3402199" cy="33442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81" y="929638"/>
            <a:ext cx="3439988" cy="3344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65" y="944386"/>
            <a:ext cx="3421310" cy="3373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479" y="4653280"/>
            <a:ext cx="7021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eccentricity of lesion (</a:t>
            </a:r>
            <a:r>
              <a:rPr lang="en-US" dirty="0"/>
              <a:t>how nearly circular the lesion is)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threshold </a:t>
            </a:r>
            <a:r>
              <a:rPr lang="en-GB" b="1" i="1" dirty="0">
                <a:latin typeface="Calibri" panose="020F0502020204030204" pitchFamily="34" charset="0"/>
              </a:rPr>
              <a:t>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consequence of the predictions</a:t>
            </a: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2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31" y="629920"/>
            <a:ext cx="6264666" cy="5576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25360" y="2662962"/>
            <a:ext cx="300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add another feature?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feature vector 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Euclidean vector space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15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66" y="512127"/>
            <a:ext cx="6302983" cy="59137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5360" y="2662962"/>
            <a:ext cx="300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feature vector 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Euclidean vector space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77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19" y="462280"/>
            <a:ext cx="5980250" cy="60893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6320" y="1660286"/>
            <a:ext cx="4358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linear decision boundary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blue region malignant, red region benign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yet more features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can’t look at the decision boundary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more complex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79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62" y="487680"/>
            <a:ext cx="6349982" cy="6088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95844" y="2427366"/>
            <a:ext cx="4358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unseen external images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</a:rPr>
              <a:t>generalization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 err="1">
                <a:latin typeface="Calibri" panose="020F0502020204030204" pitchFamily="34" charset="0"/>
              </a:rPr>
              <a:t>overfitting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../../_images/sphx_glr_plot_classifier_comparis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1" y="1302033"/>
            <a:ext cx="12037603" cy="401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41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ris dataset">
            <a:extLst>
              <a:ext uri="{FF2B5EF4-FFF2-40B4-BE49-F238E27FC236}">
                <a16:creationId xmlns:a16="http://schemas.microsoft.com/office/drawing/2014/main" id="{95A1242A-7B96-4023-A5F4-9C881C0F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8430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457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ris dataset">
            <a:extLst>
              <a:ext uri="{FF2B5EF4-FFF2-40B4-BE49-F238E27FC236}">
                <a16:creationId xmlns:a16="http://schemas.microsoft.com/office/drawing/2014/main" id="{2AA610F1-04FC-42EB-9FBE-CA639ADAC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858" y="1980803"/>
            <a:ext cx="4500716" cy="28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A48799-7858-4275-BF8E-E37D97A0B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93" y="1595612"/>
            <a:ext cx="6547002" cy="3241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02BCB2-8EEE-4B01-8409-F97B96618DEB}"/>
              </a:ext>
            </a:extLst>
          </p:cNvPr>
          <p:cNvSpPr txBox="1"/>
          <p:nvPr/>
        </p:nvSpPr>
        <p:spPr>
          <a:xfrm>
            <a:off x="4627823" y="6488668"/>
            <a:ext cx="746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600" dirty="0"/>
              <a:t>Fisher R., </a:t>
            </a:r>
            <a:r>
              <a:rPr lang="en-GB" sz="1600" i="1" dirty="0"/>
              <a:t>The use of multiple measurements in taxonomic problems </a:t>
            </a:r>
            <a:r>
              <a:rPr lang="en-GB" sz="1600" dirty="0"/>
              <a:t>(1936)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09570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's new, Atlas_ [720p]">
            <a:hlinkClick r:id="" action="ppaction://media"/>
            <a:extLst>
              <a:ext uri="{FF2B5EF4-FFF2-40B4-BE49-F238E27FC236}">
                <a16:creationId xmlns:a16="http://schemas.microsoft.com/office/drawing/2014/main" id="{05A5E172-1EAB-458F-92D3-BC328BE7A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813" y="430512"/>
            <a:ext cx="10709276" cy="60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2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F10A4A3-A5DF-48F6-A4B3-2DD711B9B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80" y="326665"/>
            <a:ext cx="8082898" cy="63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5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89B6E-39B9-4009-AC28-07C71213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21" y="735898"/>
            <a:ext cx="8303357" cy="56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45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F10A4A3-A5DF-48F6-A4B3-2DD711B9B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" y="835891"/>
            <a:ext cx="6631666" cy="51862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078BD8-D56D-4F00-BB4E-468791810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22" y="1988452"/>
            <a:ext cx="3991372" cy="909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C5222-4EC3-43F6-A5B6-DB0DE3E35B91}"/>
              </a:ext>
            </a:extLst>
          </p:cNvPr>
          <p:cNvSpPr txBox="1"/>
          <p:nvPr/>
        </p:nvSpPr>
        <p:spPr>
          <a:xfrm>
            <a:off x="6811822" y="1201994"/>
            <a:ext cx="169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nl-B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B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B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nl-B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B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nl-B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nl-B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577B67-E296-442F-B992-46A4DB30E52C}"/>
              </a:ext>
            </a:extLst>
          </p:cNvPr>
          <p:cNvCxnSpPr>
            <a:endCxn id="5" idx="1"/>
          </p:cNvCxnSpPr>
          <p:nvPr/>
        </p:nvCxnSpPr>
        <p:spPr>
          <a:xfrm>
            <a:off x="4122174" y="1378974"/>
            <a:ext cx="2689648" cy="53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847D4C-FD75-480B-86A4-A700CCBA6AE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660821" y="1663659"/>
            <a:ext cx="1070224" cy="268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8FA7914-BEAE-45B8-AFE8-08594687E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21" y="2897728"/>
            <a:ext cx="4736165" cy="355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1291" y="2036858"/>
            <a:ext cx="61820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/>
              <a:t>Let’s get real!</a:t>
            </a:r>
          </a:p>
          <a:p>
            <a:endParaRPr lang="en-GB" sz="2800" dirty="0"/>
          </a:p>
          <a:p>
            <a:pPr marL="457200" indent="-457200">
              <a:buAutoNum type="arabicPeriod"/>
            </a:pPr>
            <a:r>
              <a:rPr lang="en-GB" sz="2800" b="1" dirty="0"/>
              <a:t>Building a decision tree</a:t>
            </a:r>
          </a:p>
          <a:p>
            <a:pPr marL="457200" indent="-457200">
              <a:buAutoNum type="arabicPeriod"/>
            </a:pPr>
            <a:r>
              <a:rPr lang="en-GB" sz="2800" b="1" dirty="0"/>
              <a:t>Kaggle evaluation</a:t>
            </a:r>
          </a:p>
          <a:p>
            <a:pPr marL="457200" indent="-457200">
              <a:buAutoNum type="arabicPeriod"/>
            </a:pPr>
            <a:r>
              <a:rPr lang="en-GB" sz="2800" b="1" dirty="0"/>
              <a:t>The test set</a:t>
            </a:r>
          </a:p>
          <a:p>
            <a:pPr marL="457200" indent="-457200">
              <a:buAutoNum type="arabicPeriod"/>
            </a:pPr>
            <a:r>
              <a:rPr lang="en-GB" sz="2800" b="1" dirty="0"/>
              <a:t>Hyperparameters</a:t>
            </a:r>
            <a:endParaRPr lang="nl-BE" sz="2800" b="1" dirty="0"/>
          </a:p>
          <a:p>
            <a:endParaRPr lang="en-GB" sz="2800" b="1" dirty="0"/>
          </a:p>
        </p:txBody>
      </p:sp>
      <p:pic>
        <p:nvPicPr>
          <p:cNvPr id="1026" name="Picture 2" descr="Image result for Emotiv EEG Neurohead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" y="1181099"/>
            <a:ext cx="47148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02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F10A4A3-A5DF-48F6-A4B3-2DD711B9B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1" y="1072959"/>
            <a:ext cx="5654175" cy="442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3CE4E0-52F0-4DAF-9D78-29760392A02A}"/>
              </a:ext>
            </a:extLst>
          </p:cNvPr>
          <p:cNvSpPr txBox="1"/>
          <p:nvPr/>
        </p:nvSpPr>
        <p:spPr>
          <a:xfrm>
            <a:off x="6741132" y="1437190"/>
            <a:ext cx="53238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advantages: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ease of interpretation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handles continuous and discrete features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invariant to monotone transformation of features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variable selection automated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BE" b="1" dirty="0">
                <a:latin typeface="Calibri" panose="020F0502020204030204" pitchFamily="34" charset="0"/>
              </a:rPr>
              <a:t>low bias </a:t>
            </a:r>
            <a:r>
              <a:rPr lang="nl-BE" dirty="0">
                <a:latin typeface="Calibri" panose="020F0502020204030204" pitchFamily="34" charset="0"/>
              </a:rPr>
              <a:t>(deep trees)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disadvantages: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Calibri" panose="020F0502020204030204" pitchFamily="34" charset="0"/>
              </a:rPr>
              <a:t>high variance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Calibri" panose="020F0502020204030204" pitchFamily="34" charset="0"/>
              </a:rPr>
              <a:t>overfitting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31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41" y="206579"/>
            <a:ext cx="8644760" cy="658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80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256A8B-B416-4CA9-8771-48392FEF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59" y="837879"/>
            <a:ext cx="8625882" cy="54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86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5CE624E-428B-4EEF-B623-B7958FFB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19" y="803409"/>
            <a:ext cx="6892593" cy="52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CC7FD9-370E-4A18-99A5-08AD5B7FFA93}"/>
              </a:ext>
            </a:extLst>
          </p:cNvPr>
          <p:cNvSpPr/>
          <p:nvPr/>
        </p:nvSpPr>
        <p:spPr>
          <a:xfrm rot="16200000">
            <a:off x="4430146" y="3477770"/>
            <a:ext cx="1679029" cy="4003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04A7BC4-D9C3-4283-AEF0-AC8E83FF44A2}"/>
              </a:ext>
            </a:extLst>
          </p:cNvPr>
          <p:cNvSpPr/>
          <p:nvPr/>
        </p:nvSpPr>
        <p:spPr>
          <a:xfrm rot="10800000">
            <a:off x="5891084" y="2376812"/>
            <a:ext cx="1679029" cy="4003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EAFEC-505F-40C0-AE44-A1698E0909D4}"/>
              </a:ext>
            </a:extLst>
          </p:cNvPr>
          <p:cNvSpPr txBox="1"/>
          <p:nvPr/>
        </p:nvSpPr>
        <p:spPr>
          <a:xfrm>
            <a:off x="4746297" y="3429000"/>
            <a:ext cx="179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bagging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9E6B6-2390-4BE6-AF89-C4B9B110FCAF}"/>
              </a:ext>
            </a:extLst>
          </p:cNvPr>
          <p:cNvSpPr txBox="1"/>
          <p:nvPr/>
        </p:nvSpPr>
        <p:spPr>
          <a:xfrm>
            <a:off x="6096877" y="2315484"/>
            <a:ext cx="179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07363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2211" y="1599995"/>
            <a:ext cx="91305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</a:rPr>
              <a:t>Simulate the notion of different train set samples: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sample data points from train set to create new train set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fit low bias high variance model on new train set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repeat steps (1) and (2) </a:t>
            </a:r>
            <a:r>
              <a:rPr lang="en-US" sz="2000" i="1" dirty="0">
                <a:latin typeface="Calibri" panose="020F0502020204030204" pitchFamily="34" charset="0"/>
              </a:rPr>
              <a:t>T</a:t>
            </a:r>
            <a:r>
              <a:rPr lang="en-US" sz="2000" dirty="0">
                <a:latin typeface="Calibri" panose="020F0502020204030204" pitchFamily="34" charset="0"/>
              </a:rPr>
              <a:t> times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average the predictions of the </a:t>
            </a:r>
            <a:r>
              <a:rPr lang="en-US" sz="2000" i="1" dirty="0">
                <a:latin typeface="Calibri" panose="020F0502020204030204" pitchFamily="34" charset="0"/>
              </a:rPr>
              <a:t>T</a:t>
            </a:r>
            <a:r>
              <a:rPr lang="en-US" sz="2000" dirty="0">
                <a:latin typeface="Calibri" panose="020F0502020204030204" pitchFamily="34" charset="0"/>
              </a:rPr>
              <a:t> models  </a:t>
            </a:r>
          </a:p>
          <a:p>
            <a:endParaRPr lang="nl-BE" sz="20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9A3C4-5E88-4059-831F-EFBC517E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06" y="3957123"/>
            <a:ext cx="3123164" cy="10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7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Bagging: Random Forests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BBB6A-936C-4DBC-9897-6E7F636B914D}"/>
              </a:ext>
            </a:extLst>
          </p:cNvPr>
          <p:cNvSpPr txBox="1"/>
          <p:nvPr/>
        </p:nvSpPr>
        <p:spPr>
          <a:xfrm>
            <a:off x="1489841" y="1529255"/>
            <a:ext cx="8994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Train set contains </a:t>
            </a:r>
            <a:r>
              <a:rPr lang="en-GB" i="1" dirty="0"/>
              <a:t>n</a:t>
            </a:r>
            <a:r>
              <a:rPr lang="en-GB" dirty="0"/>
              <a:t> data points with </a:t>
            </a:r>
            <a:r>
              <a:rPr lang="en-GB" i="1" dirty="0"/>
              <a:t>m</a:t>
            </a:r>
            <a:r>
              <a:rPr lang="en-GB" dirty="0"/>
              <a:t> features.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Construct  </a:t>
            </a:r>
            <a:r>
              <a:rPr lang="en-GB" i="1" dirty="0"/>
              <a:t>T</a:t>
            </a:r>
            <a:r>
              <a:rPr lang="en-GB" dirty="0"/>
              <a:t> low bias high variance decision trees by following these steps: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Sample </a:t>
            </a:r>
            <a:r>
              <a:rPr lang="en-GB" b="1" i="1" dirty="0"/>
              <a:t>n</a:t>
            </a:r>
            <a:r>
              <a:rPr lang="en-GB" dirty="0"/>
              <a:t> data points at random </a:t>
            </a:r>
            <a:r>
              <a:rPr lang="en-GB" b="1" dirty="0"/>
              <a:t>with replacement </a:t>
            </a:r>
            <a:r>
              <a:rPr lang="en-GB" dirty="0"/>
              <a:t>from the train set. 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At each node,  select </a:t>
            </a:r>
            <a:r>
              <a:rPr lang="en-GB" i="1" dirty="0"/>
              <a:t>h</a:t>
            </a:r>
            <a:r>
              <a:rPr lang="en-GB" dirty="0"/>
              <a:t>&lt;&lt;</a:t>
            </a:r>
            <a:r>
              <a:rPr lang="en-GB" i="1" dirty="0"/>
              <a:t>m</a:t>
            </a:r>
            <a:r>
              <a:rPr lang="en-GB" dirty="0"/>
              <a:t>  features at random and compute the best split using only these </a:t>
            </a:r>
            <a:r>
              <a:rPr lang="en-GB" i="1" dirty="0"/>
              <a:t>h</a:t>
            </a:r>
            <a:r>
              <a:rPr lang="en-GB" dirty="0"/>
              <a:t> features.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Each tree is grown to the largest extent possible. There is no pruning or early stopping.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Step 3 ensures that the bagged models are low bias by learning deep complex decision trees.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914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very time Boston Dynamics has abused a robot [720p]">
            <a:hlinkClick r:id="" action="ppaction://media"/>
            <a:extLst>
              <a:ext uri="{FF2B5EF4-FFF2-40B4-BE49-F238E27FC236}">
                <a16:creationId xmlns:a16="http://schemas.microsoft.com/office/drawing/2014/main" id="{1B325E81-D4DB-489E-853D-E4906DE67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1588" y="6929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Bagging: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DD253-EE09-4318-B362-F8DD895B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4" y="1294814"/>
            <a:ext cx="12027811" cy="44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43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1291" y="2036858"/>
            <a:ext cx="61820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/>
              <a:t>Let’s get real!</a:t>
            </a:r>
          </a:p>
          <a:p>
            <a:endParaRPr lang="en-GB" sz="2800" dirty="0"/>
          </a:p>
          <a:p>
            <a:r>
              <a:rPr lang="en-GB" sz="2800" b="1" dirty="0"/>
              <a:t>5.   Ensemble learning: bagging</a:t>
            </a:r>
          </a:p>
        </p:txBody>
      </p:sp>
      <p:pic>
        <p:nvPicPr>
          <p:cNvPr id="1026" name="Picture 2" descr="Image result for Emotiv EEG Neurohead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" y="1181099"/>
            <a:ext cx="47148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54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438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Boosting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D623F-C869-4B9E-84FA-5E7E9FE8A003}"/>
              </a:ext>
            </a:extLst>
          </p:cNvPr>
          <p:cNvSpPr txBox="1"/>
          <p:nvPr/>
        </p:nvSpPr>
        <p:spPr>
          <a:xfrm>
            <a:off x="1300655" y="1513490"/>
            <a:ext cx="9514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reduce the bias of a high bias low variance model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turning an ensemble of weak learners into a strong learner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the meta-model is additive, i.e. </a:t>
            </a:r>
            <a:r>
              <a:rPr lang="en-GB" sz="2000" dirty="0" err="1"/>
              <a:t>adaboost</a:t>
            </a:r>
            <a:r>
              <a:rPr lang="en-GB" sz="2000" dirty="0"/>
              <a:t>:</a:t>
            </a:r>
            <a:endParaRPr lang="nl-B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D0E84-8F1D-491C-9DBC-9965F177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14" y="3337413"/>
            <a:ext cx="2821276" cy="11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05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Boosting: </a:t>
            </a:r>
            <a:r>
              <a:rPr lang="en-US" sz="3200" i="1" dirty="0" err="1"/>
              <a:t>adaboost</a:t>
            </a:r>
            <a:endParaRPr lang="en-US"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5CDA8-0348-442D-B59A-21F539FC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77" y="1175396"/>
            <a:ext cx="7985020" cy="3522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B8D57-B84E-4A0B-B49C-E189265A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87" y="4984220"/>
            <a:ext cx="2821276" cy="1180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8D335-2BAC-4334-951C-9B16ABF2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935" y="1190386"/>
            <a:ext cx="1659404" cy="4646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E6BB88-E2B2-480A-AAD4-7F94FA38CBD5}"/>
              </a:ext>
            </a:extLst>
          </p:cNvPr>
          <p:cNvSpPr/>
          <p:nvPr/>
        </p:nvSpPr>
        <p:spPr>
          <a:xfrm>
            <a:off x="8150772" y="1001110"/>
            <a:ext cx="1954925" cy="764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54671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c/c6/Exp.svg/800px-Exp.svg.png">
            <a:extLst>
              <a:ext uri="{FF2B5EF4-FFF2-40B4-BE49-F238E27FC236}">
                <a16:creationId xmlns:a16="http://schemas.microsoft.com/office/drawing/2014/main" id="{8F729C84-87E1-492D-9EFE-34F46EF31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59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Boosting: </a:t>
            </a:r>
            <a:r>
              <a:rPr lang="en-US" sz="3200" i="1" dirty="0" err="1"/>
              <a:t>adaboost</a:t>
            </a:r>
            <a:endParaRPr lang="en-US" sz="3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77F02-FAEA-45FB-90A8-1445300D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1" y="1237593"/>
            <a:ext cx="5129351" cy="3577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B27E3-C171-4963-92F5-2AFAB6030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87" y="4984220"/>
            <a:ext cx="2821276" cy="1180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D1CD4C-9C37-4319-98C6-2129F249395B}"/>
              </a:ext>
            </a:extLst>
          </p:cNvPr>
          <p:cNvSpPr txBox="1"/>
          <p:nvPr/>
        </p:nvSpPr>
        <p:spPr>
          <a:xfrm>
            <a:off x="6511158" y="1206337"/>
            <a:ext cx="50449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weight of a weak model in the boosted meta-model increases exponentially as the error approaches 0. Better models are given exponentially more weight.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weight is zero if the error rate is 0.5. A model with 50% accuracy is no better than random guessing, so it is ignored.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weight decreases exponentially as the error approaches 1. A negative weight is given to classifiers with worse than 50% accuracy. “Whatever that classifier says, do the opposite!”.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7548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Boosting: </a:t>
            </a:r>
            <a:r>
              <a:rPr lang="en-US" sz="3200" i="1" dirty="0" err="1"/>
              <a:t>adaboost</a:t>
            </a:r>
            <a:endParaRPr lang="en-US" sz="3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10274-E285-4C03-8EC7-C9C0E671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" y="1563896"/>
            <a:ext cx="11980891" cy="42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79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Boosting: Gradient Boosting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71C8B-C4A7-46E6-AE2B-10A2ED80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5" y="3470432"/>
            <a:ext cx="5509737" cy="1531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46FF8-6123-4AB9-A32F-D6937C2B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404" y="3373459"/>
            <a:ext cx="2499577" cy="990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F09F3-D5B7-46C3-8529-7B0C2206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296" y="4364145"/>
            <a:ext cx="3749365" cy="701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5E4845-4F5A-43E2-8080-797E76DF8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252" y="1448616"/>
            <a:ext cx="26215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2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7A307-D2C5-4D01-BF60-85871652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76" y="1441161"/>
            <a:ext cx="11717248" cy="38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3A9A43A-EBD8-402F-A643-3AABC5FDB778}"/>
              </a:ext>
            </a:extLst>
          </p:cNvPr>
          <p:cNvGrpSpPr/>
          <p:nvPr/>
        </p:nvGrpSpPr>
        <p:grpSpPr>
          <a:xfrm>
            <a:off x="4145523" y="1821278"/>
            <a:ext cx="3900953" cy="3215443"/>
            <a:chOff x="4111879" y="1691269"/>
            <a:chExt cx="3900953" cy="32154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EB4573-E970-4627-AF9D-DA7BBC59F66B}"/>
                </a:ext>
              </a:extLst>
            </p:cNvPr>
            <p:cNvSpPr txBox="1"/>
            <p:nvPr/>
          </p:nvSpPr>
          <p:spPr>
            <a:xfrm>
              <a:off x="5424664" y="1838867"/>
              <a:ext cx="1291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/>
                <a:t>Dataset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F51658-CC6F-4F46-9D2E-B95E88F436BE}"/>
                </a:ext>
              </a:extLst>
            </p:cNvPr>
            <p:cNvSpPr txBox="1"/>
            <p:nvPr/>
          </p:nvSpPr>
          <p:spPr>
            <a:xfrm>
              <a:off x="4768646" y="3028795"/>
              <a:ext cx="2654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/>
                <a:t>Learning Algorithm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300080-597A-4B90-98C2-587F2051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3075" y="4213579"/>
              <a:ext cx="1085850" cy="619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80BF19-5C94-4F2C-B36F-50CF059E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879" y="4346930"/>
              <a:ext cx="428625" cy="3524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E1F595-B777-486D-ABB5-FD5A17B3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9457" y="4356762"/>
              <a:ext cx="333375" cy="390525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695B458E-B3BF-4BE8-ABC9-433AF66AF8D3}"/>
                </a:ext>
              </a:extLst>
            </p:cNvPr>
            <p:cNvSpPr/>
            <p:nvPr/>
          </p:nvSpPr>
          <p:spPr>
            <a:xfrm>
              <a:off x="4514646" y="1691269"/>
              <a:ext cx="3111908" cy="7671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D7D024BE-55AC-42DC-8CBC-A6F8676A1FDE}"/>
                </a:ext>
              </a:extLst>
            </p:cNvPr>
            <p:cNvSpPr/>
            <p:nvPr/>
          </p:nvSpPr>
          <p:spPr>
            <a:xfrm>
              <a:off x="4540046" y="2876055"/>
              <a:ext cx="3111908" cy="7671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8CF9190B-FAAC-4C96-91C3-5117F98825A0}"/>
                </a:ext>
              </a:extLst>
            </p:cNvPr>
            <p:cNvSpPr/>
            <p:nvPr/>
          </p:nvSpPr>
          <p:spPr>
            <a:xfrm>
              <a:off x="5201264" y="4139569"/>
              <a:ext cx="1789472" cy="7671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ight Arrow 12">
              <a:extLst>
                <a:ext uri="{FF2B5EF4-FFF2-40B4-BE49-F238E27FC236}">
                  <a16:creationId xmlns:a16="http://schemas.microsoft.com/office/drawing/2014/main" id="{95ABE998-428F-4E7D-BF7E-C61D0324A458}"/>
                </a:ext>
              </a:extLst>
            </p:cNvPr>
            <p:cNvSpPr/>
            <p:nvPr/>
          </p:nvSpPr>
          <p:spPr>
            <a:xfrm rot="5400000">
              <a:off x="5884606" y="2517180"/>
              <a:ext cx="422788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ight Arrow 13">
              <a:extLst>
                <a:ext uri="{FF2B5EF4-FFF2-40B4-BE49-F238E27FC236}">
                  <a16:creationId xmlns:a16="http://schemas.microsoft.com/office/drawing/2014/main" id="{2172172D-97C2-4979-9AC7-A43B6524520A}"/>
                </a:ext>
              </a:extLst>
            </p:cNvPr>
            <p:cNvSpPr/>
            <p:nvPr/>
          </p:nvSpPr>
          <p:spPr>
            <a:xfrm rot="5400000">
              <a:off x="5847814" y="3743900"/>
              <a:ext cx="496371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ight Arrow 14">
              <a:extLst>
                <a:ext uri="{FF2B5EF4-FFF2-40B4-BE49-F238E27FC236}">
                  <a16:creationId xmlns:a16="http://schemas.microsoft.com/office/drawing/2014/main" id="{F55D90BE-A15C-4DBF-8C76-49C7565AFBF6}"/>
                </a:ext>
              </a:extLst>
            </p:cNvPr>
            <p:cNvSpPr/>
            <p:nvPr/>
          </p:nvSpPr>
          <p:spPr>
            <a:xfrm>
              <a:off x="4768646" y="4404387"/>
              <a:ext cx="422788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Right Arrow 16">
              <a:extLst>
                <a:ext uri="{FF2B5EF4-FFF2-40B4-BE49-F238E27FC236}">
                  <a16:creationId xmlns:a16="http://schemas.microsoft.com/office/drawing/2014/main" id="{C283EE1C-F549-40C1-B585-C8F166E84556}"/>
                </a:ext>
              </a:extLst>
            </p:cNvPr>
            <p:cNvSpPr/>
            <p:nvPr/>
          </p:nvSpPr>
          <p:spPr>
            <a:xfrm>
              <a:off x="7000566" y="4404387"/>
              <a:ext cx="422788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300840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1291" y="2036858"/>
            <a:ext cx="61820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/>
              <a:t>Let’s get real!</a:t>
            </a:r>
          </a:p>
          <a:p>
            <a:endParaRPr lang="en-GB" sz="2800" dirty="0"/>
          </a:p>
          <a:p>
            <a:r>
              <a:rPr lang="en-GB" sz="2800" b="1" dirty="0"/>
              <a:t>6.   Ensemble learning: boosting</a:t>
            </a:r>
          </a:p>
        </p:txBody>
      </p:sp>
      <p:pic>
        <p:nvPicPr>
          <p:cNvPr id="1026" name="Picture 2" descr="Image result for Emotiv EEG Neurohead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" y="1181099"/>
            <a:ext cx="47148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943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logistic regression</a:t>
            </a:r>
            <a:endParaRPr lang="en-GB" sz="32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97439" y="2575001"/>
            <a:ext cx="4114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alibri" panose="020F0502020204030204" pitchFamily="34" charset="0"/>
              </a:rPr>
              <a:t>We need to make </a:t>
            </a:r>
          </a:p>
          <a:p>
            <a:pPr algn="ctr"/>
            <a:r>
              <a:rPr lang="nl-NL" sz="4000" dirty="0">
                <a:latin typeface="Calibri" panose="020F0502020204030204" pitchFamily="34" charset="0"/>
              </a:rPr>
              <a:t>assumptions </a:t>
            </a:r>
          </a:p>
          <a:p>
            <a:pPr algn="ctr"/>
            <a:r>
              <a:rPr lang="nl-NL" dirty="0">
                <a:latin typeface="Calibri" panose="020F0502020204030204" pitchFamily="34" charset="0"/>
              </a:rPr>
              <a:t>about the </a:t>
            </a:r>
          </a:p>
          <a:p>
            <a:pPr algn="ctr"/>
            <a:r>
              <a:rPr lang="nl-NL" sz="4400" dirty="0">
                <a:latin typeface="Calibri" panose="020F0502020204030204" pitchFamily="34" charset="0"/>
              </a:rPr>
              <a:t>model </a:t>
            </a:r>
          </a:p>
          <a:p>
            <a:pPr algn="ctr"/>
            <a:r>
              <a:rPr lang="nl-NL" dirty="0">
                <a:latin typeface="Calibri" panose="020F0502020204030204" pitchFamily="34" charset="0"/>
              </a:rPr>
              <a:t>that generated the data.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6274" y="2968013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Freestyle Script" panose="030804020302050B0404" pitchFamily="66" charset="0"/>
              </a:rPr>
              <a:t>linearly separable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74050" y="3843033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Freestyle Script" panose="030804020302050B0404" pitchFamily="66" charset="0"/>
              </a:rPr>
              <a:t>logistic model</a:t>
            </a:r>
          </a:p>
        </p:txBody>
      </p:sp>
      <p:sp>
        <p:nvSpPr>
          <p:cNvPr id="15" name="Arc 14"/>
          <p:cNvSpPr/>
          <p:nvPr/>
        </p:nvSpPr>
        <p:spPr>
          <a:xfrm rot="7582954">
            <a:off x="9211093" y="3019596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c 15"/>
          <p:cNvSpPr/>
          <p:nvPr/>
        </p:nvSpPr>
        <p:spPr>
          <a:xfrm rot="7582954">
            <a:off x="8704731" y="3871593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8" y="1714127"/>
            <a:ext cx="4514850" cy="4438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27" y="4209967"/>
            <a:ext cx="13239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9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logistic regression: logistic model</a:t>
            </a:r>
            <a:endParaRPr lang="en-GB" sz="3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8" y="1714127"/>
            <a:ext cx="4514850" cy="4438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27" y="4209967"/>
            <a:ext cx="132397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114" y="2602286"/>
            <a:ext cx="3286125" cy="828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114" y="3749862"/>
            <a:ext cx="2200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7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logistic regression: cost function</a:t>
            </a:r>
            <a:endParaRPr lang="en-GB" sz="3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46" y="3327306"/>
            <a:ext cx="10991850" cy="2390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81" y="1681089"/>
            <a:ext cx="8454392" cy="10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35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7" y="1644369"/>
            <a:ext cx="10658475" cy="1190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logistic regression: cost function</a:t>
            </a:r>
            <a:endParaRPr lang="en-GB" sz="3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09" y="2658596"/>
            <a:ext cx="46101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6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60" y="1637179"/>
            <a:ext cx="7934325" cy="1181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60" y="2487612"/>
            <a:ext cx="4657725" cy="3914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logistic regression: cost function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1916679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5051" y="1381124"/>
            <a:ext cx="10195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Fit a logistic model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to the data set such that the cost function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is minimal using gradient descent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logistic regression</a:t>
            </a:r>
            <a:endParaRPr lang="en-GB" sz="3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806" y="2084654"/>
            <a:ext cx="712470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368" y="5244554"/>
            <a:ext cx="4981575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579" y="3464459"/>
            <a:ext cx="8454392" cy="10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63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807" y="292677"/>
            <a:ext cx="6908386" cy="62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63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1291" y="2036858"/>
            <a:ext cx="61820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/>
              <a:t>Let’s get real!</a:t>
            </a:r>
          </a:p>
          <a:p>
            <a:endParaRPr lang="en-GB" sz="2800" dirty="0"/>
          </a:p>
          <a:p>
            <a:r>
              <a:rPr lang="en-GB" sz="2800" b="1" dirty="0"/>
              <a:t>7.   Logistic regression</a:t>
            </a:r>
          </a:p>
          <a:p>
            <a:r>
              <a:rPr lang="en-GB" sz="2800" b="1" dirty="0"/>
              <a:t>8.   Non-linear transformations</a:t>
            </a:r>
          </a:p>
        </p:txBody>
      </p:sp>
      <p:pic>
        <p:nvPicPr>
          <p:cNvPr id="1026" name="Picture 2" descr="Image result for Emotiv EEG Neurohead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" y="1181099"/>
            <a:ext cx="47148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026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8" y="973035"/>
            <a:ext cx="5794608" cy="526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396" y="782476"/>
            <a:ext cx="5665955" cy="55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7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E6C9EAB-BCB8-431D-A06C-6F517265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166" y="606679"/>
            <a:ext cx="7483668" cy="564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64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regularized logistic regression</a:t>
            </a:r>
            <a:endParaRPr lang="en-GB" sz="3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6" y="1243946"/>
            <a:ext cx="4933950" cy="581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14488" y="2271002"/>
            <a:ext cx="258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Freestyle Script" panose="030804020302050B0404" pitchFamily="66" charset="0"/>
              </a:rPr>
              <a:t>cost function</a:t>
            </a:r>
          </a:p>
        </p:txBody>
      </p:sp>
      <p:sp>
        <p:nvSpPr>
          <p:cNvPr id="8" name="Arc 7"/>
          <p:cNvSpPr/>
          <p:nvPr/>
        </p:nvSpPr>
        <p:spPr>
          <a:xfrm rot="15883054">
            <a:off x="2368835" y="2377151"/>
            <a:ext cx="663411" cy="753057"/>
          </a:xfrm>
          <a:prstGeom prst="arc">
            <a:avLst>
              <a:gd name="adj1" fmla="val 16200000"/>
              <a:gd name="adj2" fmla="val 314635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xtBox 9"/>
          <p:cNvSpPr txBox="1"/>
          <p:nvPr/>
        </p:nvSpPr>
        <p:spPr>
          <a:xfrm>
            <a:off x="3014488" y="5194389"/>
            <a:ext cx="258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Freestyle Script" panose="030804020302050B0404" pitchFamily="66" charset="0"/>
              </a:rPr>
              <a:t>regularized cost function</a:t>
            </a:r>
          </a:p>
        </p:txBody>
      </p:sp>
      <p:sp>
        <p:nvSpPr>
          <p:cNvPr id="11" name="Arc 10"/>
          <p:cNvSpPr/>
          <p:nvPr/>
        </p:nvSpPr>
        <p:spPr>
          <a:xfrm rot="8204895">
            <a:off x="2380788" y="4850686"/>
            <a:ext cx="663411" cy="753057"/>
          </a:xfrm>
          <a:prstGeom prst="arc">
            <a:avLst>
              <a:gd name="adj1" fmla="val 16200000"/>
              <a:gd name="adj2" fmla="val 314635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873" y="2867430"/>
            <a:ext cx="7772457" cy="1009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27" y="4038053"/>
            <a:ext cx="9263130" cy="9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7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8" y="1419878"/>
            <a:ext cx="5057775" cy="496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01" y="1419878"/>
            <a:ext cx="4886325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regularized logistic regression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2484991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32753" y="1278965"/>
            <a:ext cx="101480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Fit a linear model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such that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with                                                        and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is minimized.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support vector machines</a:t>
            </a:r>
            <a:endParaRPr lang="en-GB" sz="3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88" y="1845350"/>
            <a:ext cx="1762125" cy="542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90" y="4580591"/>
            <a:ext cx="310515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738" y="4522083"/>
            <a:ext cx="2952750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303" y="3145865"/>
            <a:ext cx="7691494" cy="11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73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support vector machines</a:t>
            </a:r>
            <a:endParaRPr lang="en-GB" sz="3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481036" y="1374214"/>
            <a:ext cx="3935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replace cost function by piecewise linear function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i="1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</a:rPr>
              <a:t>y </a:t>
            </a:r>
            <a:r>
              <a:rPr lang="en-US" dirty="0">
                <a:latin typeface="Calibri" panose="020F0502020204030204" pitchFamily="34" charset="0"/>
              </a:rPr>
              <a:t>= 1 then the contribution to the cost is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64" y="1296822"/>
            <a:ext cx="4543425" cy="4410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70" y="5456005"/>
            <a:ext cx="819156" cy="390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3" y="3234521"/>
            <a:ext cx="3943379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29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support vector machines</a:t>
            </a:r>
            <a:endParaRPr lang="en-GB" sz="3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481036" y="1374214"/>
            <a:ext cx="39359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replace cost function by piecewise linear function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i="1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</a:rPr>
              <a:t>y </a:t>
            </a:r>
            <a:r>
              <a:rPr lang="en-US" dirty="0">
                <a:latin typeface="Calibri" panose="020F0502020204030204" pitchFamily="34" charset="0"/>
              </a:rPr>
              <a:t>= 1 then the contribution to the cost is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</a:rPr>
              <a:t>y </a:t>
            </a:r>
            <a:r>
              <a:rPr lang="en-US" dirty="0">
                <a:latin typeface="Calibri" panose="020F0502020204030204" pitchFamily="34" charset="0"/>
              </a:rPr>
              <a:t>= 0 then the contribution to the cost is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15" y="1270674"/>
            <a:ext cx="4429125" cy="4486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146" y="5441410"/>
            <a:ext cx="819156" cy="390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7" y="5067533"/>
            <a:ext cx="4005292" cy="5905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03" y="3234521"/>
            <a:ext cx="3943379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69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kernel support vector machines</a:t>
            </a:r>
            <a:endParaRPr lang="en-GB" sz="3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414089"/>
            <a:ext cx="4724400" cy="4448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315" y="1447426"/>
            <a:ext cx="45624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86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1412" y="1039907"/>
            <a:ext cx="1051261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SVMs can also be formulated as a linear function of the samples (dual form) instead of the features as 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that can be reformulated as a non-linear function using what is know as a kernel function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to become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The data points         for which               are called the support vectors. 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kernel support vector machines</a:t>
            </a:r>
            <a:endParaRPr lang="en-GB" sz="32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263" y="5999141"/>
            <a:ext cx="695325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37" y="4729424"/>
            <a:ext cx="3733827" cy="914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159" y="3704802"/>
            <a:ext cx="1376373" cy="4762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014" y="5883709"/>
            <a:ext cx="414341" cy="366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296" y="1792323"/>
            <a:ext cx="3786215" cy="112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10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kernel support vector machines</a:t>
            </a:r>
            <a:endParaRPr lang="en-GB" sz="32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0" y="902726"/>
            <a:ext cx="5895975" cy="5781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041" y="1494904"/>
            <a:ext cx="3733827" cy="9144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100" y="2815777"/>
            <a:ext cx="3676677" cy="7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53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301" y="129804"/>
            <a:ext cx="117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kernel support vector machines</a:t>
            </a:r>
            <a:endParaRPr lang="en-GB" sz="32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83" y="895538"/>
            <a:ext cx="5819775" cy="5772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041" y="1494904"/>
            <a:ext cx="3733827" cy="9144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250" y="2896875"/>
            <a:ext cx="4305331" cy="10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7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1291" y="2036858"/>
            <a:ext cx="61820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/>
              <a:t>Let’s get real!</a:t>
            </a:r>
          </a:p>
          <a:p>
            <a:endParaRPr lang="en-GB" sz="2800" dirty="0"/>
          </a:p>
          <a:p>
            <a:r>
              <a:rPr lang="en-GB" sz="2800" b="1" dirty="0"/>
              <a:t>9.   Support Vector Machines</a:t>
            </a:r>
          </a:p>
        </p:txBody>
      </p:sp>
      <p:pic>
        <p:nvPicPr>
          <p:cNvPr id="1026" name="Picture 2" descr="Image result for Emotiv EEG Neurohead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" y="1181099"/>
            <a:ext cx="47148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93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3A9A43A-EBD8-402F-A643-3AABC5FDB778}"/>
              </a:ext>
            </a:extLst>
          </p:cNvPr>
          <p:cNvGrpSpPr/>
          <p:nvPr/>
        </p:nvGrpSpPr>
        <p:grpSpPr>
          <a:xfrm>
            <a:off x="4145523" y="1821278"/>
            <a:ext cx="3900953" cy="3215443"/>
            <a:chOff x="4111879" y="1691269"/>
            <a:chExt cx="3900953" cy="32154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EB4573-E970-4627-AF9D-DA7BBC59F66B}"/>
                </a:ext>
              </a:extLst>
            </p:cNvPr>
            <p:cNvSpPr txBox="1"/>
            <p:nvPr/>
          </p:nvSpPr>
          <p:spPr>
            <a:xfrm>
              <a:off x="5424664" y="1838867"/>
              <a:ext cx="1291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/>
                <a:t>Dataset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F51658-CC6F-4F46-9D2E-B95E88F436BE}"/>
                </a:ext>
              </a:extLst>
            </p:cNvPr>
            <p:cNvSpPr txBox="1"/>
            <p:nvPr/>
          </p:nvSpPr>
          <p:spPr>
            <a:xfrm>
              <a:off x="4768646" y="3028795"/>
              <a:ext cx="2654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/>
                <a:t>Learning Algorithm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300080-597A-4B90-98C2-587F2051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3075" y="4213579"/>
              <a:ext cx="1085850" cy="619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80BF19-5C94-4F2C-B36F-50CF059E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879" y="4346930"/>
              <a:ext cx="428625" cy="3524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E1F595-B777-486D-ABB5-FD5A17B3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9457" y="4356762"/>
              <a:ext cx="333375" cy="390525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695B458E-B3BF-4BE8-ABC9-433AF66AF8D3}"/>
                </a:ext>
              </a:extLst>
            </p:cNvPr>
            <p:cNvSpPr/>
            <p:nvPr/>
          </p:nvSpPr>
          <p:spPr>
            <a:xfrm>
              <a:off x="4514646" y="1691269"/>
              <a:ext cx="3111908" cy="7671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D7D024BE-55AC-42DC-8CBC-A6F8676A1FDE}"/>
                </a:ext>
              </a:extLst>
            </p:cNvPr>
            <p:cNvSpPr/>
            <p:nvPr/>
          </p:nvSpPr>
          <p:spPr>
            <a:xfrm>
              <a:off x="4540046" y="2876055"/>
              <a:ext cx="3111908" cy="7671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8CF9190B-FAAC-4C96-91C3-5117F98825A0}"/>
                </a:ext>
              </a:extLst>
            </p:cNvPr>
            <p:cNvSpPr/>
            <p:nvPr/>
          </p:nvSpPr>
          <p:spPr>
            <a:xfrm>
              <a:off x="5201264" y="4139569"/>
              <a:ext cx="1789472" cy="7671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ight Arrow 12">
              <a:extLst>
                <a:ext uri="{FF2B5EF4-FFF2-40B4-BE49-F238E27FC236}">
                  <a16:creationId xmlns:a16="http://schemas.microsoft.com/office/drawing/2014/main" id="{95ABE998-428F-4E7D-BF7E-C61D0324A458}"/>
                </a:ext>
              </a:extLst>
            </p:cNvPr>
            <p:cNvSpPr/>
            <p:nvPr/>
          </p:nvSpPr>
          <p:spPr>
            <a:xfrm rot="5400000">
              <a:off x="5884606" y="2517180"/>
              <a:ext cx="422788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ight Arrow 13">
              <a:extLst>
                <a:ext uri="{FF2B5EF4-FFF2-40B4-BE49-F238E27FC236}">
                  <a16:creationId xmlns:a16="http://schemas.microsoft.com/office/drawing/2014/main" id="{2172172D-97C2-4979-9AC7-A43B6524520A}"/>
                </a:ext>
              </a:extLst>
            </p:cNvPr>
            <p:cNvSpPr/>
            <p:nvPr/>
          </p:nvSpPr>
          <p:spPr>
            <a:xfrm rot="5400000">
              <a:off x="5847814" y="3743900"/>
              <a:ext cx="496371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ight Arrow 14">
              <a:extLst>
                <a:ext uri="{FF2B5EF4-FFF2-40B4-BE49-F238E27FC236}">
                  <a16:creationId xmlns:a16="http://schemas.microsoft.com/office/drawing/2014/main" id="{F55D90BE-A15C-4DBF-8C76-49C7565AFBF6}"/>
                </a:ext>
              </a:extLst>
            </p:cNvPr>
            <p:cNvSpPr/>
            <p:nvPr/>
          </p:nvSpPr>
          <p:spPr>
            <a:xfrm>
              <a:off x="4768646" y="4404387"/>
              <a:ext cx="422788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Right Arrow 16">
              <a:extLst>
                <a:ext uri="{FF2B5EF4-FFF2-40B4-BE49-F238E27FC236}">
                  <a16:creationId xmlns:a16="http://schemas.microsoft.com/office/drawing/2014/main" id="{C283EE1C-F549-40C1-B585-C8F166E84556}"/>
                </a:ext>
              </a:extLst>
            </p:cNvPr>
            <p:cNvSpPr/>
            <p:nvPr/>
          </p:nvSpPr>
          <p:spPr>
            <a:xfrm>
              <a:off x="7000566" y="4404387"/>
              <a:ext cx="422788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E6C9EAB-BCB8-431D-A06C-6F517265E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6" y="3315438"/>
            <a:ext cx="3547074" cy="267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B2AF5E-B663-4A01-A859-AFE640FB069B}"/>
              </a:ext>
            </a:extLst>
          </p:cNvPr>
          <p:cNvSpPr/>
          <p:nvPr/>
        </p:nvSpPr>
        <p:spPr>
          <a:xfrm>
            <a:off x="4251451" y="4534396"/>
            <a:ext cx="422788" cy="450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C988BB-924A-4DAA-94C5-B2B1FBD8B6E1}"/>
              </a:ext>
            </a:extLst>
          </p:cNvPr>
          <p:cNvSpPr/>
          <p:nvPr/>
        </p:nvSpPr>
        <p:spPr>
          <a:xfrm>
            <a:off x="7722931" y="4456510"/>
            <a:ext cx="422788" cy="450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712013-A5B8-47AB-92E8-72C67F494A84}"/>
              </a:ext>
            </a:extLst>
          </p:cNvPr>
          <p:cNvSpPr txBox="1"/>
          <p:nvPr/>
        </p:nvSpPr>
        <p:spPr>
          <a:xfrm>
            <a:off x="7801590" y="4456510"/>
            <a:ext cx="3222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{SPAM,NOT SPAM}</a:t>
            </a:r>
          </a:p>
        </p:txBody>
      </p:sp>
    </p:spTree>
    <p:extLst>
      <p:ext uri="{BB962C8B-B14F-4D97-AF65-F5344CB8AC3E}">
        <p14:creationId xmlns:p14="http://schemas.microsoft.com/office/powerpoint/2010/main" val="829678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6" y="737993"/>
            <a:ext cx="7124700" cy="676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269" y="212751"/>
            <a:ext cx="2755654" cy="2709145"/>
          </a:xfrm>
          <a:prstGeom prst="rect">
            <a:avLst/>
          </a:prstGeom>
        </p:spPr>
      </p:pic>
      <p:pic>
        <p:nvPicPr>
          <p:cNvPr id="4" name="Picture 2" descr="https://cdn-images-1.medium.com/max/1600/1*nRRXhhjSjKNpGn-T3yF2E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6" y="2253070"/>
            <a:ext cx="6940490" cy="31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33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4836" y="483112"/>
            <a:ext cx="123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Model: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422" y="381864"/>
            <a:ext cx="6477000" cy="24860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956" y="4220728"/>
            <a:ext cx="495300" cy="5143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396" y="3358819"/>
            <a:ext cx="571500" cy="514350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4796930" y="32910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808383" y="41491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63" y="5074999"/>
            <a:ext cx="514350" cy="5238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738" y="5942207"/>
            <a:ext cx="514350" cy="476250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4808383" y="50022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796930" y="58553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140909" y="32910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152362" y="41491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152362" y="50022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140909" y="58553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73" y="3502697"/>
            <a:ext cx="361950" cy="2571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688" y="4363463"/>
            <a:ext cx="295275" cy="2476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688" y="5214123"/>
            <a:ext cx="314325" cy="27622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484" y="6078473"/>
            <a:ext cx="295275" cy="24765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42" idx="6"/>
            <a:endCxn id="35" idx="2"/>
          </p:cNvCxnSpPr>
          <p:nvPr/>
        </p:nvCxnSpPr>
        <p:spPr>
          <a:xfrm>
            <a:off x="2790875" y="3615994"/>
            <a:ext cx="2017508" cy="85809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2" idx="6"/>
            <a:endCxn id="38" idx="2"/>
          </p:cNvCxnSpPr>
          <p:nvPr/>
        </p:nvCxnSpPr>
        <p:spPr>
          <a:xfrm>
            <a:off x="2790875" y="3615994"/>
            <a:ext cx="2017508" cy="1711214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2" idx="6"/>
            <a:endCxn id="39" idx="2"/>
          </p:cNvCxnSpPr>
          <p:nvPr/>
        </p:nvCxnSpPr>
        <p:spPr>
          <a:xfrm>
            <a:off x="2790875" y="3615994"/>
            <a:ext cx="2006055" cy="256433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3" idx="6"/>
            <a:endCxn id="35" idx="2"/>
          </p:cNvCxnSpPr>
          <p:nvPr/>
        </p:nvCxnSpPr>
        <p:spPr>
          <a:xfrm>
            <a:off x="2802328" y="4474084"/>
            <a:ext cx="200605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6"/>
            <a:endCxn id="38" idx="2"/>
          </p:cNvCxnSpPr>
          <p:nvPr/>
        </p:nvCxnSpPr>
        <p:spPr>
          <a:xfrm>
            <a:off x="2802328" y="4474084"/>
            <a:ext cx="2006055" cy="853124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3" idx="6"/>
            <a:endCxn id="39" idx="2"/>
          </p:cNvCxnSpPr>
          <p:nvPr/>
        </p:nvCxnSpPr>
        <p:spPr>
          <a:xfrm>
            <a:off x="2802328" y="4474084"/>
            <a:ext cx="1994602" cy="170624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6" idx="6"/>
            <a:endCxn id="35" idx="2"/>
          </p:cNvCxnSpPr>
          <p:nvPr/>
        </p:nvCxnSpPr>
        <p:spPr>
          <a:xfrm flipV="1">
            <a:off x="2802328" y="4474084"/>
            <a:ext cx="2006055" cy="853124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6" idx="6"/>
            <a:endCxn id="38" idx="2"/>
          </p:cNvCxnSpPr>
          <p:nvPr/>
        </p:nvCxnSpPr>
        <p:spPr>
          <a:xfrm>
            <a:off x="2802328" y="5327208"/>
            <a:ext cx="200605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6" idx="6"/>
            <a:endCxn id="39" idx="2"/>
          </p:cNvCxnSpPr>
          <p:nvPr/>
        </p:nvCxnSpPr>
        <p:spPr>
          <a:xfrm>
            <a:off x="2802328" y="5327208"/>
            <a:ext cx="1994602" cy="853124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7" idx="6"/>
            <a:endCxn id="35" idx="2"/>
          </p:cNvCxnSpPr>
          <p:nvPr/>
        </p:nvCxnSpPr>
        <p:spPr>
          <a:xfrm flipV="1">
            <a:off x="2790875" y="4474084"/>
            <a:ext cx="2017508" cy="170624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7" idx="6"/>
            <a:endCxn id="38" idx="2"/>
          </p:cNvCxnSpPr>
          <p:nvPr/>
        </p:nvCxnSpPr>
        <p:spPr>
          <a:xfrm flipV="1">
            <a:off x="2790875" y="5327208"/>
            <a:ext cx="2017508" cy="853124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7" idx="6"/>
            <a:endCxn id="39" idx="2"/>
          </p:cNvCxnSpPr>
          <p:nvPr/>
        </p:nvCxnSpPr>
        <p:spPr>
          <a:xfrm>
            <a:off x="2790875" y="6180332"/>
            <a:ext cx="200605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8748" y="5084523"/>
            <a:ext cx="533400" cy="504825"/>
          </a:xfrm>
          <a:prstGeom prst="rect">
            <a:avLst/>
          </a:prstGeom>
        </p:spPr>
      </p:pic>
      <p:sp>
        <p:nvSpPr>
          <p:cNvPr id="79" name="Oval 78"/>
          <p:cNvSpPr/>
          <p:nvPr/>
        </p:nvSpPr>
        <p:spPr>
          <a:xfrm>
            <a:off x="7372160" y="50022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82" name="Straight Arrow Connector 81"/>
          <p:cNvCxnSpPr>
            <a:stCxn id="33" idx="3"/>
            <a:endCxn id="79" idx="2"/>
          </p:cNvCxnSpPr>
          <p:nvPr/>
        </p:nvCxnSpPr>
        <p:spPr>
          <a:xfrm>
            <a:off x="5446896" y="3615994"/>
            <a:ext cx="1925264" cy="17112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5" idx="6"/>
            <a:endCxn id="79" idx="2"/>
          </p:cNvCxnSpPr>
          <p:nvPr/>
        </p:nvCxnSpPr>
        <p:spPr>
          <a:xfrm>
            <a:off x="5458349" y="4474084"/>
            <a:ext cx="1913811" cy="8531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8" idx="6"/>
            <a:endCxn id="79" idx="2"/>
          </p:cNvCxnSpPr>
          <p:nvPr/>
        </p:nvCxnSpPr>
        <p:spPr>
          <a:xfrm>
            <a:off x="5458349" y="5327208"/>
            <a:ext cx="191381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9" idx="6"/>
            <a:endCxn id="79" idx="2"/>
          </p:cNvCxnSpPr>
          <p:nvPr/>
        </p:nvCxnSpPr>
        <p:spPr>
          <a:xfrm flipV="1">
            <a:off x="5446896" y="5327208"/>
            <a:ext cx="1925264" cy="8531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9" idx="6"/>
          </p:cNvCxnSpPr>
          <p:nvPr/>
        </p:nvCxnSpPr>
        <p:spPr>
          <a:xfrm>
            <a:off x="8022126" y="53272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3238" y="5022059"/>
            <a:ext cx="1019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2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9" y="3877202"/>
            <a:ext cx="11458575" cy="962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289" y="1378594"/>
            <a:ext cx="455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Cost function logistic regression: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9" y="1840259"/>
            <a:ext cx="9182100" cy="87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288" y="3386353"/>
            <a:ext cx="599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Cost function feedforward neural network:</a:t>
            </a:r>
          </a:p>
        </p:txBody>
      </p:sp>
    </p:spTree>
    <p:extLst>
      <p:ext uri="{BB962C8B-B14F-4D97-AF65-F5344CB8AC3E}">
        <p14:creationId xmlns:p14="http://schemas.microsoft.com/office/powerpoint/2010/main" val="3950895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8067DD-8E01-4BD6-A33F-F136F9DF63E4}"/>
              </a:ext>
            </a:extLst>
          </p:cNvPr>
          <p:cNvSpPr/>
          <p:nvPr/>
        </p:nvSpPr>
        <p:spPr>
          <a:xfrm>
            <a:off x="4357511" y="3244334"/>
            <a:ext cx="347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3664560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1291" y="2036858"/>
            <a:ext cx="61820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/>
              <a:t>Let’s get real!</a:t>
            </a:r>
          </a:p>
          <a:p>
            <a:endParaRPr lang="en-GB" sz="2800" dirty="0"/>
          </a:p>
          <a:p>
            <a:r>
              <a:rPr lang="en-GB" sz="2800" b="1" dirty="0"/>
              <a:t>10.   Neural Networks</a:t>
            </a:r>
          </a:p>
        </p:txBody>
      </p:sp>
      <p:pic>
        <p:nvPicPr>
          <p:cNvPr id="1026" name="Picture 2" descr="Image result for Emotiv EEG Neurohead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" y="1181099"/>
            <a:ext cx="47148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002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615" y="2674962"/>
            <a:ext cx="1108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Blending/Stacking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59008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74774" y="6423255"/>
            <a:ext cx="461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https://mlwave.com/kaggle-ensembling-guide/</a:t>
            </a:r>
          </a:p>
        </p:txBody>
      </p:sp>
      <p:pic>
        <p:nvPicPr>
          <p:cNvPr id="2052" name="Picture 4" descr="https://qph.ec.quoracdn.net/main-qimg-627c48c7000ef5224c059bff5df08d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953" y="1199008"/>
            <a:ext cx="5914169" cy="38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532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12" y="950086"/>
            <a:ext cx="8744014" cy="46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3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3" y="1982225"/>
            <a:ext cx="11396188" cy="248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94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47" y="347640"/>
            <a:ext cx="9215505" cy="61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3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3A9A43A-EBD8-402F-A643-3AABC5FDB778}"/>
              </a:ext>
            </a:extLst>
          </p:cNvPr>
          <p:cNvGrpSpPr/>
          <p:nvPr/>
        </p:nvGrpSpPr>
        <p:grpSpPr>
          <a:xfrm>
            <a:off x="4145523" y="1821278"/>
            <a:ext cx="3900953" cy="3215443"/>
            <a:chOff x="4111879" y="1691269"/>
            <a:chExt cx="3900953" cy="32154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EB4573-E970-4627-AF9D-DA7BBC59F66B}"/>
                </a:ext>
              </a:extLst>
            </p:cNvPr>
            <p:cNvSpPr txBox="1"/>
            <p:nvPr/>
          </p:nvSpPr>
          <p:spPr>
            <a:xfrm>
              <a:off x="5424664" y="1838867"/>
              <a:ext cx="1291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/>
                <a:t>Dataset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F51658-CC6F-4F46-9D2E-B95E88F436BE}"/>
                </a:ext>
              </a:extLst>
            </p:cNvPr>
            <p:cNvSpPr txBox="1"/>
            <p:nvPr/>
          </p:nvSpPr>
          <p:spPr>
            <a:xfrm>
              <a:off x="4768646" y="3028795"/>
              <a:ext cx="2654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/>
                <a:t>Learning Algorithm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300080-597A-4B90-98C2-587F2051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3075" y="4213579"/>
              <a:ext cx="1085850" cy="619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80BF19-5C94-4F2C-B36F-50CF059EB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879" y="4346930"/>
              <a:ext cx="428625" cy="3524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E1F595-B777-486D-ABB5-FD5A17B3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9457" y="4356762"/>
              <a:ext cx="333375" cy="390525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695B458E-B3BF-4BE8-ABC9-433AF66AF8D3}"/>
                </a:ext>
              </a:extLst>
            </p:cNvPr>
            <p:cNvSpPr/>
            <p:nvPr/>
          </p:nvSpPr>
          <p:spPr>
            <a:xfrm>
              <a:off x="4514646" y="1691269"/>
              <a:ext cx="3111908" cy="7671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D7D024BE-55AC-42DC-8CBC-A6F8676A1FDE}"/>
                </a:ext>
              </a:extLst>
            </p:cNvPr>
            <p:cNvSpPr/>
            <p:nvPr/>
          </p:nvSpPr>
          <p:spPr>
            <a:xfrm>
              <a:off x="4540046" y="2876055"/>
              <a:ext cx="3111908" cy="7671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8CF9190B-FAAC-4C96-91C3-5117F98825A0}"/>
                </a:ext>
              </a:extLst>
            </p:cNvPr>
            <p:cNvSpPr/>
            <p:nvPr/>
          </p:nvSpPr>
          <p:spPr>
            <a:xfrm>
              <a:off x="5201264" y="4139569"/>
              <a:ext cx="1789472" cy="7671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ight Arrow 12">
              <a:extLst>
                <a:ext uri="{FF2B5EF4-FFF2-40B4-BE49-F238E27FC236}">
                  <a16:creationId xmlns:a16="http://schemas.microsoft.com/office/drawing/2014/main" id="{95ABE998-428F-4E7D-BF7E-C61D0324A458}"/>
                </a:ext>
              </a:extLst>
            </p:cNvPr>
            <p:cNvSpPr/>
            <p:nvPr/>
          </p:nvSpPr>
          <p:spPr>
            <a:xfrm rot="5400000">
              <a:off x="5884606" y="2517180"/>
              <a:ext cx="422788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ight Arrow 13">
              <a:extLst>
                <a:ext uri="{FF2B5EF4-FFF2-40B4-BE49-F238E27FC236}">
                  <a16:creationId xmlns:a16="http://schemas.microsoft.com/office/drawing/2014/main" id="{2172172D-97C2-4979-9AC7-A43B6524520A}"/>
                </a:ext>
              </a:extLst>
            </p:cNvPr>
            <p:cNvSpPr/>
            <p:nvPr/>
          </p:nvSpPr>
          <p:spPr>
            <a:xfrm rot="5400000">
              <a:off x="5847814" y="3743900"/>
              <a:ext cx="496371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ight Arrow 14">
              <a:extLst>
                <a:ext uri="{FF2B5EF4-FFF2-40B4-BE49-F238E27FC236}">
                  <a16:creationId xmlns:a16="http://schemas.microsoft.com/office/drawing/2014/main" id="{F55D90BE-A15C-4DBF-8C76-49C7565AFBF6}"/>
                </a:ext>
              </a:extLst>
            </p:cNvPr>
            <p:cNvSpPr/>
            <p:nvPr/>
          </p:nvSpPr>
          <p:spPr>
            <a:xfrm>
              <a:off x="4768646" y="4404387"/>
              <a:ext cx="422788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Right Arrow 16">
              <a:extLst>
                <a:ext uri="{FF2B5EF4-FFF2-40B4-BE49-F238E27FC236}">
                  <a16:creationId xmlns:a16="http://schemas.microsoft.com/office/drawing/2014/main" id="{C283EE1C-F549-40C1-B585-C8F166E84556}"/>
                </a:ext>
              </a:extLst>
            </p:cNvPr>
            <p:cNvSpPr/>
            <p:nvPr/>
          </p:nvSpPr>
          <p:spPr>
            <a:xfrm>
              <a:off x="7000566" y="4404387"/>
              <a:ext cx="422788" cy="29496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0B2AF5E-B663-4A01-A859-AFE640FB069B}"/>
              </a:ext>
            </a:extLst>
          </p:cNvPr>
          <p:cNvSpPr/>
          <p:nvPr/>
        </p:nvSpPr>
        <p:spPr>
          <a:xfrm>
            <a:off x="4251451" y="4534396"/>
            <a:ext cx="422788" cy="450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C988BB-924A-4DAA-94C5-B2B1FBD8B6E1}"/>
              </a:ext>
            </a:extLst>
          </p:cNvPr>
          <p:cNvSpPr/>
          <p:nvPr/>
        </p:nvSpPr>
        <p:spPr>
          <a:xfrm>
            <a:off x="7722931" y="4456510"/>
            <a:ext cx="422788" cy="450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712013-A5B8-47AB-92E8-72C67F494A84}"/>
              </a:ext>
            </a:extLst>
          </p:cNvPr>
          <p:cNvSpPr txBox="1"/>
          <p:nvPr/>
        </p:nvSpPr>
        <p:spPr>
          <a:xfrm>
            <a:off x="7801589" y="4456510"/>
            <a:ext cx="344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{SPLICE SITE,NOT SPLICE SITE}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53362F-F1C4-42F6-A26C-5A44075A21C2}"/>
              </a:ext>
            </a:extLst>
          </p:cNvPr>
          <p:cNvSpPr txBox="1"/>
          <p:nvPr/>
        </p:nvSpPr>
        <p:spPr>
          <a:xfrm>
            <a:off x="265088" y="4412896"/>
            <a:ext cx="45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ACCGTGAACT</a:t>
            </a:r>
            <a:r>
              <a:rPr lang="nl-BE" sz="2800" b="1" dirty="0">
                <a:solidFill>
                  <a:srgbClr val="FF0000"/>
                </a:solidFill>
              </a:rPr>
              <a:t>GT</a:t>
            </a:r>
            <a:r>
              <a:rPr lang="nl-BE" sz="2800" dirty="0"/>
              <a:t>CTTGAAGTAC</a:t>
            </a:r>
          </a:p>
        </p:txBody>
      </p:sp>
    </p:spTree>
    <p:extLst>
      <p:ext uri="{BB962C8B-B14F-4D97-AF65-F5344CB8AC3E}">
        <p14:creationId xmlns:p14="http://schemas.microsoft.com/office/powerpoint/2010/main" val="3049062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16" y="147613"/>
            <a:ext cx="9182167" cy="65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56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1" y="840758"/>
            <a:ext cx="10488302" cy="47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38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98" y="1086233"/>
            <a:ext cx="9659874" cy="447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39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615" y="2674962"/>
            <a:ext cx="1108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Convolution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35918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99" y="1536810"/>
            <a:ext cx="9334568" cy="3362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45989" y="6385951"/>
            <a:ext cx="31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https://github.com/leriomaggio</a:t>
            </a:r>
          </a:p>
        </p:txBody>
      </p:sp>
    </p:spTree>
    <p:extLst>
      <p:ext uri="{BB962C8B-B14F-4D97-AF65-F5344CB8AC3E}">
        <p14:creationId xmlns:p14="http://schemas.microsoft.com/office/powerpoint/2010/main" val="445068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thub.com/leriomaggio/deep-learning-keras-tensorflow/raw/a14e5443e3d28fd8023231cf713b4fdeef85abef/imgs/con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" y="795863"/>
            <a:ext cx="7106920" cy="532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45989" y="6385951"/>
            <a:ext cx="31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https://github.com/leriomaggio</a:t>
            </a:r>
          </a:p>
        </p:txBody>
      </p:sp>
    </p:spTree>
    <p:extLst>
      <p:ext uri="{BB962C8B-B14F-4D97-AF65-F5344CB8AC3E}">
        <p14:creationId xmlns:p14="http://schemas.microsoft.com/office/powerpoint/2010/main" val="4274409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2" y="1033445"/>
            <a:ext cx="11301495" cy="47911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21222" y="6301042"/>
            <a:ext cx="3444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http://setosa.io/ev/image-kernels/</a:t>
            </a:r>
          </a:p>
        </p:txBody>
      </p:sp>
    </p:spTree>
    <p:extLst>
      <p:ext uri="{BB962C8B-B14F-4D97-AF65-F5344CB8AC3E}">
        <p14:creationId xmlns:p14="http://schemas.microsoft.com/office/powerpoint/2010/main" val="42163147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75" y="2083584"/>
            <a:ext cx="4976849" cy="26908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21222" y="6301042"/>
            <a:ext cx="3444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http://setosa.io/ev/image-kernels/</a:t>
            </a:r>
          </a:p>
        </p:txBody>
      </p:sp>
    </p:spTree>
    <p:extLst>
      <p:ext uri="{BB962C8B-B14F-4D97-AF65-F5344CB8AC3E}">
        <p14:creationId xmlns:p14="http://schemas.microsoft.com/office/powerpoint/2010/main" val="1822594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" y="888187"/>
            <a:ext cx="12130176" cy="5081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1222" y="6301042"/>
            <a:ext cx="3444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http://setosa.io/ev/image-kernels/</a:t>
            </a:r>
          </a:p>
        </p:txBody>
      </p:sp>
    </p:spTree>
    <p:extLst>
      <p:ext uri="{BB962C8B-B14F-4D97-AF65-F5344CB8AC3E}">
        <p14:creationId xmlns:p14="http://schemas.microsoft.com/office/powerpoint/2010/main" val="905695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09" y="1314434"/>
            <a:ext cx="9510782" cy="42291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45989" y="6385951"/>
            <a:ext cx="31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https://github.com/leriomaggio</a:t>
            </a:r>
          </a:p>
        </p:txBody>
      </p:sp>
    </p:spTree>
    <p:extLst>
      <p:ext uri="{BB962C8B-B14F-4D97-AF65-F5344CB8AC3E}">
        <p14:creationId xmlns:p14="http://schemas.microsoft.com/office/powerpoint/2010/main" val="78979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E2B116-F98B-4CA2-9E5B-FA9227F0B6A2}"/>
              </a:ext>
            </a:extLst>
          </p:cNvPr>
          <p:cNvSpPr txBox="1"/>
          <p:nvPr/>
        </p:nvSpPr>
        <p:spPr>
          <a:xfrm>
            <a:off x="781665" y="1997839"/>
            <a:ext cx="101173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Marketing: personalised ads, chatbots, “Adblock Plus”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Search engines: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Social media: “people you may know”, facial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Healthcare: diagnosis, anticipation, workflow optimization,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Biotechnology: genome annotation, expression analysis, protein quantifcation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Robotics: unprogrammable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Industry: workflow optimization,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976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24" y="284280"/>
            <a:ext cx="9670670" cy="60405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45989" y="6385951"/>
            <a:ext cx="31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https://github.com/leriomaggio</a:t>
            </a:r>
          </a:p>
        </p:txBody>
      </p:sp>
    </p:spTree>
    <p:extLst>
      <p:ext uri="{BB962C8B-B14F-4D97-AF65-F5344CB8AC3E}">
        <p14:creationId xmlns:p14="http://schemas.microsoft.com/office/powerpoint/2010/main" val="3130809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79" y="1900226"/>
            <a:ext cx="10901442" cy="30575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45989" y="6385951"/>
            <a:ext cx="31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https://github.com/leriomaggio</a:t>
            </a:r>
          </a:p>
        </p:txBody>
      </p:sp>
    </p:spTree>
    <p:extLst>
      <p:ext uri="{BB962C8B-B14F-4D97-AF65-F5344CB8AC3E}">
        <p14:creationId xmlns:p14="http://schemas.microsoft.com/office/powerpoint/2010/main" val="2741220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fldl.stanford.edu/tutorial/images/Cnn_la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00" y="519144"/>
            <a:ext cx="6911427" cy="525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945989" y="6385951"/>
            <a:ext cx="31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https://github.com/leriomaggio</a:t>
            </a:r>
          </a:p>
        </p:txBody>
      </p:sp>
    </p:spTree>
    <p:extLst>
      <p:ext uri="{BB962C8B-B14F-4D97-AF65-F5344CB8AC3E}">
        <p14:creationId xmlns:p14="http://schemas.microsoft.com/office/powerpoint/2010/main" val="3108422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16" y="540522"/>
            <a:ext cx="9334568" cy="57769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45989" y="6385951"/>
            <a:ext cx="31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https://github.com/leriomaggio</a:t>
            </a:r>
          </a:p>
        </p:txBody>
      </p:sp>
    </p:spTree>
    <p:extLst>
      <p:ext uri="{BB962C8B-B14F-4D97-AF65-F5344CB8AC3E}">
        <p14:creationId xmlns:p14="http://schemas.microsoft.com/office/powerpoint/2010/main" val="3920798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91" y="1456508"/>
            <a:ext cx="10453445" cy="344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3628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2" y="1456509"/>
            <a:ext cx="11734670" cy="37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1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85" y="1436914"/>
            <a:ext cx="11379666" cy="37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6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0" y="227511"/>
            <a:ext cx="11739363" cy="643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462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71" y="804843"/>
            <a:ext cx="6196058" cy="5248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4625" y="6529752"/>
            <a:ext cx="89832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 err="1">
                <a:solidFill>
                  <a:srgbClr val="545454"/>
                </a:solidFill>
                <a:latin typeface="arial" panose="020B0604020202020204" pitchFamily="34" charset="0"/>
              </a:rPr>
              <a:t>Thrun</a:t>
            </a:r>
            <a:r>
              <a:rPr lang="en-GB" sz="1100" dirty="0">
                <a:solidFill>
                  <a:srgbClr val="545454"/>
                </a:solidFill>
                <a:latin typeface="arial" panose="020B0604020202020204" pitchFamily="34" charset="0"/>
              </a:rPr>
              <a:t> et al. Dermatologist-level classification of skin cancer with deep neural networks. Nature, January 2017 </a:t>
            </a:r>
            <a:r>
              <a:rPr lang="en-GB" sz="1100" dirty="0">
                <a:solidFill>
                  <a:srgbClr val="6A6A6A"/>
                </a:solidFill>
                <a:latin typeface="arial" panose="020B0604020202020204" pitchFamily="34" charset="0"/>
              </a:rPr>
              <a:t>DOI</a:t>
            </a:r>
            <a:r>
              <a:rPr lang="en-GB" sz="1100" dirty="0">
                <a:solidFill>
                  <a:srgbClr val="545454"/>
                </a:solidFill>
                <a:latin typeface="arial" panose="020B0604020202020204" pitchFamily="34" charset="0"/>
              </a:rPr>
              <a:t>: </a:t>
            </a:r>
            <a:r>
              <a:rPr lang="en-GB" sz="1100" dirty="0">
                <a:solidFill>
                  <a:srgbClr val="6A6A6A"/>
                </a:solidFill>
                <a:latin typeface="arial" panose="020B0604020202020204" pitchFamily="34" charset="0"/>
              </a:rPr>
              <a:t>10.1038</a:t>
            </a:r>
            <a:r>
              <a:rPr lang="en-GB" sz="1100" dirty="0">
                <a:solidFill>
                  <a:srgbClr val="545454"/>
                </a:solidFill>
                <a:latin typeface="arial" panose="020B0604020202020204" pitchFamily="34" charset="0"/>
              </a:rPr>
              <a:t>/</a:t>
            </a:r>
            <a:r>
              <a:rPr lang="en-GB" sz="1100" dirty="0">
                <a:solidFill>
                  <a:srgbClr val="6A6A6A"/>
                </a:solidFill>
                <a:latin typeface="arial" panose="020B0604020202020204" pitchFamily="34" charset="0"/>
              </a:rPr>
              <a:t>nature21056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62254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4" y="2155372"/>
            <a:ext cx="10767485" cy="28608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4625" y="6529752"/>
            <a:ext cx="89832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 err="1">
                <a:solidFill>
                  <a:srgbClr val="545454"/>
                </a:solidFill>
                <a:latin typeface="arial" panose="020B0604020202020204" pitchFamily="34" charset="0"/>
              </a:rPr>
              <a:t>Thrun</a:t>
            </a:r>
            <a:r>
              <a:rPr lang="en-GB" sz="1100" dirty="0">
                <a:solidFill>
                  <a:srgbClr val="545454"/>
                </a:solidFill>
                <a:latin typeface="arial" panose="020B0604020202020204" pitchFamily="34" charset="0"/>
              </a:rPr>
              <a:t> et al. Dermatologist-level classification of skin cancer with deep neural networks. Nature, January 2017 </a:t>
            </a:r>
            <a:r>
              <a:rPr lang="en-GB" sz="1100" dirty="0">
                <a:solidFill>
                  <a:srgbClr val="6A6A6A"/>
                </a:solidFill>
                <a:latin typeface="arial" panose="020B0604020202020204" pitchFamily="34" charset="0"/>
              </a:rPr>
              <a:t>DOI</a:t>
            </a:r>
            <a:r>
              <a:rPr lang="en-GB" sz="1100" dirty="0">
                <a:solidFill>
                  <a:srgbClr val="545454"/>
                </a:solidFill>
                <a:latin typeface="arial" panose="020B0604020202020204" pitchFamily="34" charset="0"/>
              </a:rPr>
              <a:t>: </a:t>
            </a:r>
            <a:r>
              <a:rPr lang="en-GB" sz="1100" dirty="0">
                <a:solidFill>
                  <a:srgbClr val="6A6A6A"/>
                </a:solidFill>
                <a:latin typeface="arial" panose="020B0604020202020204" pitchFamily="34" charset="0"/>
              </a:rPr>
              <a:t>10.1038</a:t>
            </a:r>
            <a:r>
              <a:rPr lang="en-GB" sz="1100" dirty="0">
                <a:solidFill>
                  <a:srgbClr val="545454"/>
                </a:solidFill>
                <a:latin typeface="arial" panose="020B0604020202020204" pitchFamily="34" charset="0"/>
              </a:rPr>
              <a:t>/</a:t>
            </a:r>
            <a:r>
              <a:rPr lang="en-GB" sz="1100" dirty="0">
                <a:solidFill>
                  <a:srgbClr val="6A6A6A"/>
                </a:solidFill>
                <a:latin typeface="arial" panose="020B0604020202020204" pitchFamily="34" charset="0"/>
              </a:rPr>
              <a:t>nature21056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224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615" y="2674962"/>
            <a:ext cx="1108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concepts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322610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extremetech.com/wp-content/uploads/2017/01/ai-classify-skin-le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65" y="362455"/>
            <a:ext cx="10512516" cy="624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625" y="6529752"/>
            <a:ext cx="89832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 err="1">
                <a:solidFill>
                  <a:srgbClr val="545454"/>
                </a:solidFill>
                <a:latin typeface="arial" panose="020B0604020202020204" pitchFamily="34" charset="0"/>
              </a:rPr>
              <a:t>Thrun</a:t>
            </a:r>
            <a:r>
              <a:rPr lang="en-GB" sz="1100" dirty="0">
                <a:solidFill>
                  <a:srgbClr val="545454"/>
                </a:solidFill>
                <a:latin typeface="arial" panose="020B0604020202020204" pitchFamily="34" charset="0"/>
              </a:rPr>
              <a:t> et al. Dermatologist-level classification of skin cancer with deep neural networks. Nature, January 2017 </a:t>
            </a:r>
            <a:r>
              <a:rPr lang="en-GB" sz="1100" dirty="0">
                <a:solidFill>
                  <a:srgbClr val="6A6A6A"/>
                </a:solidFill>
                <a:latin typeface="arial" panose="020B0604020202020204" pitchFamily="34" charset="0"/>
              </a:rPr>
              <a:t>DOI</a:t>
            </a:r>
            <a:r>
              <a:rPr lang="en-GB" sz="1100" dirty="0">
                <a:solidFill>
                  <a:srgbClr val="545454"/>
                </a:solidFill>
                <a:latin typeface="arial" panose="020B0604020202020204" pitchFamily="34" charset="0"/>
              </a:rPr>
              <a:t>: </a:t>
            </a:r>
            <a:r>
              <a:rPr lang="en-GB" sz="1100" dirty="0">
                <a:solidFill>
                  <a:srgbClr val="6A6A6A"/>
                </a:solidFill>
                <a:latin typeface="arial" panose="020B0604020202020204" pitchFamily="34" charset="0"/>
              </a:rPr>
              <a:t>10.1038</a:t>
            </a:r>
            <a:r>
              <a:rPr lang="en-GB" sz="1100" dirty="0">
                <a:solidFill>
                  <a:srgbClr val="545454"/>
                </a:solidFill>
                <a:latin typeface="arial" panose="020B0604020202020204" pitchFamily="34" charset="0"/>
              </a:rPr>
              <a:t>/</a:t>
            </a:r>
            <a:r>
              <a:rPr lang="en-GB" sz="1100" dirty="0">
                <a:solidFill>
                  <a:srgbClr val="6A6A6A"/>
                </a:solidFill>
                <a:latin typeface="arial" panose="020B0604020202020204" pitchFamily="34" charset="0"/>
              </a:rPr>
              <a:t>nature21056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257251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people.idsia.ch/~juergen/mitosis754x46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33" y="322255"/>
            <a:ext cx="9445624" cy="583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75957" y="6488668"/>
            <a:ext cx="7526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http://people.idsia.ch/~juergen/deeplearningwinsMICCAIgrandchallenge.html</a:t>
            </a:r>
          </a:p>
        </p:txBody>
      </p:sp>
    </p:spTree>
    <p:extLst>
      <p:ext uri="{BB962C8B-B14F-4D97-AF65-F5344CB8AC3E}">
        <p14:creationId xmlns:p14="http://schemas.microsoft.com/office/powerpoint/2010/main" val="16363802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5" y="444861"/>
            <a:ext cx="7639218" cy="599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900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upload.wikimedia.org/wikipedia/commons/d/dd/RecurrentLayerNeural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39" y="842554"/>
            <a:ext cx="5383077" cy="484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5304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artbeat_cropp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848" y="255270"/>
            <a:ext cx="10100976" cy="5681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0594" y="6488668"/>
            <a:ext cx="7905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https://www.kaggle.com/c/second-annual-data-science-bowl/data</a:t>
            </a:r>
          </a:p>
        </p:txBody>
      </p:sp>
    </p:spTree>
    <p:extLst>
      <p:ext uri="{BB962C8B-B14F-4D97-AF65-F5344CB8AC3E}">
        <p14:creationId xmlns:p14="http://schemas.microsoft.com/office/powerpoint/2010/main" val="141946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inforcement le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94" y="1031222"/>
            <a:ext cx="9944682" cy="46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592393" y="6416742"/>
            <a:ext cx="351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http://people.csail.mit.edu/hongzi/</a:t>
            </a:r>
          </a:p>
        </p:txBody>
      </p:sp>
    </p:spTree>
    <p:extLst>
      <p:ext uri="{BB962C8B-B14F-4D97-AF65-F5344CB8AC3E}">
        <p14:creationId xmlns:p14="http://schemas.microsoft.com/office/powerpoint/2010/main" val="36892752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DeepMind's Deep Q-learning playing Atari Break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8008" y="489857"/>
            <a:ext cx="4778013" cy="59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acebook image tagg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6" y="349434"/>
            <a:ext cx="53816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oogle automatic trans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35" y="3976165"/>
            <a:ext cx="4032104" cy="26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olorization of Black and Whit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122" y="408184"/>
            <a:ext cx="3446084" cy="219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mage Caption Gener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19" y="679798"/>
            <a:ext cx="5374313" cy="414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utomatic Object Detec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67" y="3100905"/>
            <a:ext cx="3254005" cy="23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ample of Automatic Handwriting Gener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0" y="4823922"/>
            <a:ext cx="3887804" cy="19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05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robot_beats_i_am_not_a_robot_captcha_fsF7enQY8uI_1080p">
            <a:hlinkClick r:id="" action="ppaction://media"/>
            <a:extLst>
              <a:ext uri="{FF2B5EF4-FFF2-40B4-BE49-F238E27FC236}">
                <a16:creationId xmlns:a16="http://schemas.microsoft.com/office/drawing/2014/main" id="{273D1628-6420-4A76-81E9-3DCDB96C82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7981EB-219C-4C17-85E9-C9F97F7994F3}"/>
              </a:ext>
            </a:extLst>
          </p:cNvPr>
          <p:cNvSpPr/>
          <p:nvPr/>
        </p:nvSpPr>
        <p:spPr>
          <a:xfrm>
            <a:off x="3665783" y="3244334"/>
            <a:ext cx="4860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hlinkClick r:id="rId6"/>
              </a:rPr>
              <a:t>https://www.youtube.com/watch?v=jCr6rNaZ9EU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34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1342</Words>
  <Application>Microsoft Office PowerPoint</Application>
  <PresentationFormat>Widescreen</PresentationFormat>
  <Paragraphs>308</Paragraphs>
  <Slides>98</Slides>
  <Notes>39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Arial</vt:lpstr>
      <vt:lpstr>Arial</vt:lpstr>
      <vt:lpstr>Calibri</vt:lpstr>
      <vt:lpstr>Calibri Light</vt:lpstr>
      <vt:lpstr>Courier New</vt:lpstr>
      <vt:lpstr>Freestyle Script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5</cp:revision>
  <dcterms:created xsi:type="dcterms:W3CDTF">2020-01-06T19:46:50Z</dcterms:created>
  <dcterms:modified xsi:type="dcterms:W3CDTF">2020-01-07T10:11:46Z</dcterms:modified>
</cp:coreProperties>
</file>